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Georgia" panose="02040502050405020303" pitchFamily="18" charset="0"/>
      <p:regular r:id="rId19"/>
      <p:bold r:id="rId20"/>
      <p:italic r:id="rId21"/>
      <p:boldItalic r:id="rId22"/>
    </p:embeddedFont>
    <p:embeddedFont>
      <p:font typeface="Book Antiqua" panose="020406020503050303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155251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200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sz="1800" b="1">
                <a:solidFill>
                  <a:srgbClr val="222222"/>
                </a:solidFill>
                <a:highlight>
                  <a:srgbClr val="FFFFFF"/>
                </a:highlight>
              </a:rPr>
              <a:t>Диастереоизомерлер = Диастереомерлер: молекулалар (изомерлер) 2,3,4-те ерекшеленеді ... стереоорталықта</a:t>
            </a:r>
            <a:endParaRPr sz="1800"/>
          </a:p>
        </p:txBody>
      </p:sp>
    </p:spTree>
    <p:extLst>
      <p:ext uri="{BB962C8B-B14F-4D97-AF65-F5344CB8AC3E}">
        <p14:creationId xmlns:p14="http://schemas.microsoft.com/office/powerpoint/2010/main" val="120055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800" b="1"/>
              <a:t>[Студенттер оптикалық белсенділікті анықтағаннан кейін сызбаны түсіндіруге тырысады]</a:t>
            </a:r>
            <a:endParaRPr sz="1800" b="1"/>
          </a:p>
          <a:p>
            <a:pPr marL="0" lvl="0" indent="0" algn="l" rtl="0">
              <a:lnSpc>
                <a:spcPct val="100000"/>
              </a:lnSpc>
              <a:spcBef>
                <a:spcPts val="0"/>
              </a:spcBef>
              <a:spcAft>
                <a:spcPts val="0"/>
              </a:spcAft>
              <a:buClr>
                <a:schemeClr val="dk1"/>
              </a:buClr>
              <a:buSzPts val="1100"/>
              <a:buFont typeface="Arial"/>
              <a:buNone/>
            </a:pPr>
            <a:endParaRPr sz="1800" b="1"/>
          </a:p>
          <a:p>
            <a:pPr marL="0" lvl="0" indent="0" algn="l" rtl="0">
              <a:lnSpc>
                <a:spcPct val="100000"/>
              </a:lnSpc>
              <a:spcBef>
                <a:spcPts val="0"/>
              </a:spcBef>
              <a:spcAft>
                <a:spcPts val="0"/>
              </a:spcAft>
              <a:buClr>
                <a:schemeClr val="dk1"/>
              </a:buClr>
              <a:buSzPts val="1100"/>
              <a:buFont typeface="Arial"/>
              <a:buNone/>
            </a:pPr>
            <a:endParaRPr sz="1800" b="1"/>
          </a:p>
          <a:p>
            <a:pPr marL="0" lvl="0" indent="0" algn="l" rtl="0">
              <a:lnSpc>
                <a:spcPct val="100000"/>
              </a:lnSpc>
              <a:spcBef>
                <a:spcPts val="0"/>
              </a:spcBef>
              <a:spcAft>
                <a:spcPts val="0"/>
              </a:spcAft>
              <a:buClr>
                <a:schemeClr val="dk1"/>
              </a:buClr>
              <a:buSzPts val="1100"/>
              <a:buFont typeface="Arial"/>
              <a:buNone/>
            </a:pPr>
            <a:r>
              <a:rPr lang="de" sz="1800" b="1"/>
              <a:t>Оптикалық белсенділік-хриральды молекуланың тегіс поляризацияланған жарық жазықтығын айналдыру қабілеті</a:t>
            </a:r>
            <a:endParaRPr sz="1800" b="1"/>
          </a:p>
          <a:p>
            <a:pPr marL="0" lvl="0" indent="0" algn="l" rtl="0">
              <a:lnSpc>
                <a:spcPct val="100000"/>
              </a:lnSpc>
              <a:spcBef>
                <a:spcPts val="0"/>
              </a:spcBef>
              <a:spcAft>
                <a:spcPts val="0"/>
              </a:spcAft>
              <a:buSzPts val="1100"/>
              <a:buNone/>
            </a:pPr>
            <a:endParaRPr sz="1800" b="1"/>
          </a:p>
        </p:txBody>
      </p:sp>
    </p:spTree>
    <p:extLst>
      <p:ext uri="{BB962C8B-B14F-4D97-AF65-F5344CB8AC3E}">
        <p14:creationId xmlns:p14="http://schemas.microsoft.com/office/powerpoint/2010/main" val="10076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Clr>
                <a:schemeClr val="dk1"/>
              </a:buClr>
              <a:buSzPts val="1100"/>
              <a:buFont typeface="Arial"/>
              <a:buNone/>
            </a:pPr>
            <a:r>
              <a:rPr lang="de" sz="1800" b="1"/>
              <a:t>Рацемиялық қоспасы → A: B = 1: 1</a:t>
            </a:r>
            <a:endParaRPr sz="1800" b="1"/>
          </a:p>
          <a:p>
            <a:pPr marL="457200" lvl="0" indent="0" algn="l" rtl="0">
              <a:lnSpc>
                <a:spcPct val="100000"/>
              </a:lnSpc>
              <a:spcBef>
                <a:spcPts val="0"/>
              </a:spcBef>
              <a:spcAft>
                <a:spcPts val="0"/>
              </a:spcAft>
              <a:buClr>
                <a:schemeClr val="dk1"/>
              </a:buClr>
              <a:buSzPts val="1100"/>
              <a:buFont typeface="Arial"/>
              <a:buNone/>
            </a:pPr>
            <a:endParaRPr sz="1800" b="1"/>
          </a:p>
          <a:p>
            <a:pPr marL="457200" lvl="0" indent="0" algn="l" rtl="0">
              <a:lnSpc>
                <a:spcPct val="100000"/>
              </a:lnSpc>
              <a:spcBef>
                <a:spcPts val="0"/>
              </a:spcBef>
              <a:spcAft>
                <a:spcPts val="0"/>
              </a:spcAft>
              <a:buClr>
                <a:schemeClr val="dk1"/>
              </a:buClr>
              <a:buSzPts val="1100"/>
              <a:buFont typeface="Arial"/>
              <a:buNone/>
            </a:pPr>
            <a:r>
              <a:rPr lang="de" sz="1800" b="1"/>
              <a:t>Есірткі, ферменттер және т. б. Белсенді белгілі бір стерео-кескіндемеде → оларды АНЫҚТАУ.</a:t>
            </a:r>
            <a:endParaRPr sz="1800" b="1"/>
          </a:p>
          <a:p>
            <a:pPr marL="457200" lvl="0" indent="0" algn="l" rtl="0">
              <a:lnSpc>
                <a:spcPct val="100000"/>
              </a:lnSpc>
              <a:spcBef>
                <a:spcPts val="0"/>
              </a:spcBef>
              <a:spcAft>
                <a:spcPts val="0"/>
              </a:spcAft>
              <a:buSzPts val="1100"/>
              <a:buNone/>
            </a:pPr>
            <a:endParaRPr sz="1800" b="1"/>
          </a:p>
        </p:txBody>
      </p:sp>
    </p:spTree>
    <p:extLst>
      <p:ext uri="{BB962C8B-B14F-4D97-AF65-F5344CB8AC3E}">
        <p14:creationId xmlns:p14="http://schemas.microsoft.com/office/powerpoint/2010/main" val="148605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de" sz="1800">
                <a:solidFill>
                  <a:schemeClr val="dk1"/>
                </a:solidFill>
              </a:rPr>
              <a:t>Рацемиялық қоспасы → A: B = 1: 1</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de" sz="1800">
                <a:solidFill>
                  <a:schemeClr val="dk1"/>
                </a:solidFill>
              </a:rPr>
              <a:t>Есірткі, ферменттер және т. б. Белсенді белгілі бір стерео-кескіндемеде → оларды БӨЛУГЕ болады</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endParaRPr sz="1800">
              <a:solidFill>
                <a:schemeClr val="dk1"/>
              </a:solidFill>
            </a:endParaRPr>
          </a:p>
        </p:txBody>
      </p:sp>
    </p:spTree>
    <p:extLst>
      <p:ext uri="{BB962C8B-B14F-4D97-AF65-F5344CB8AC3E}">
        <p14:creationId xmlns:p14="http://schemas.microsoft.com/office/powerpoint/2010/main" val="420723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Clr>
                <a:schemeClr val="dk1"/>
              </a:buClr>
              <a:buSzPts val="1100"/>
              <a:buFont typeface="Arial"/>
              <a:buNone/>
            </a:pPr>
            <a:r>
              <a:rPr lang="de"/>
              <a:t>Жаңа туған балалар сарғаюдан жиі зардап шегеді және осы жағдайды еңсеру және терінің қалыпты түсі алу үшін көрінетін жарықпен фототерапевтік емдеуді қажет етеді.</a:t>
            </a:r>
            <a:endParaRPr/>
          </a:p>
          <a:p>
            <a:pPr marL="457200" lvl="0" indent="0" algn="l" rtl="0">
              <a:lnSpc>
                <a:spcPct val="100000"/>
              </a:lnSpc>
              <a:spcBef>
                <a:spcPts val="0"/>
              </a:spcBef>
              <a:spcAft>
                <a:spcPts val="0"/>
              </a:spcAft>
              <a:buClr>
                <a:schemeClr val="dk1"/>
              </a:buClr>
              <a:buSzPts val="1100"/>
              <a:buFont typeface="Arial"/>
              <a:buNone/>
            </a:pPr>
            <a:endParaRPr/>
          </a:p>
          <a:p>
            <a:pPr marL="457200" lvl="0" indent="0" algn="l" rtl="0">
              <a:lnSpc>
                <a:spcPct val="100000"/>
              </a:lnSpc>
              <a:spcBef>
                <a:spcPts val="0"/>
              </a:spcBef>
              <a:spcAft>
                <a:spcPts val="0"/>
              </a:spcAft>
              <a:buClr>
                <a:schemeClr val="dk1"/>
              </a:buClr>
              <a:buSzPts val="1100"/>
              <a:buFont typeface="Arial"/>
              <a:buNone/>
            </a:pPr>
            <a:r>
              <a:rPr lang="de"/>
              <a:t>Сарғаю баланың ағзасында болатын гемоглобин билирубин деп аталатын сары-қызғылт сары қосылыстың пайда болуымен ыдырайды. Егер нәрестенің бауыры белгісіз болса, ол өз денесінен билирубинді өңдей және алып тастай алмайды. Баланың ағзасында билирубиннің жиналуы сары тері түсін тудырады, ол сары деп аталады. Егер билирубин жойылмаса және тым шоғырланған болса, ол балаға Елеулі, ұзақ уақыт зиян келтіруі мүмкін.</a:t>
            </a:r>
            <a:endParaRPr/>
          </a:p>
          <a:p>
            <a:pPr marL="457200" lvl="0" indent="0" algn="l" rtl="0">
              <a:lnSpc>
                <a:spcPct val="100000"/>
              </a:lnSpc>
              <a:spcBef>
                <a:spcPts val="0"/>
              </a:spcBef>
              <a:spcAft>
                <a:spcPts val="0"/>
              </a:spcAft>
              <a:buClr>
                <a:schemeClr val="dk1"/>
              </a:buClr>
              <a:buSzPts val="1100"/>
              <a:buFont typeface="Arial"/>
              <a:buNone/>
            </a:pPr>
            <a:r>
              <a:rPr lang="de"/>
              <a:t>Нәрестенің көзге көрінетін жарықпен сәулеленуі (біз оны фототерапия деп атаймыз) гемоглобиннің азығуы кезінде пайда болған билирубиннің табиғи изомері басқа геометриялық изомерге айналуы үшін қажетті энергияны қамтамасыз етеді. Екінші изомер алғашқыдан қарағанда өт, зәрде және нәжісте ериді, сондықтан оны баланың ағзасынан шығару оңайырақ.</a:t>
            </a:r>
            <a:endParaRPr/>
          </a:p>
          <a:p>
            <a:pPr marL="457200" lvl="0" indent="0" algn="l" rtl="0">
              <a:lnSpc>
                <a:spcPct val="100000"/>
              </a:lnSpc>
              <a:spcBef>
                <a:spcPts val="0"/>
              </a:spcBef>
              <a:spcAft>
                <a:spcPts val="0"/>
              </a:spcAft>
              <a:buClr>
                <a:schemeClr val="dk1"/>
              </a:buClr>
              <a:buSzPts val="1100"/>
              <a:buFont typeface="Arial"/>
              <a:buNone/>
            </a:pPr>
            <a:r>
              <a:rPr lang="de"/>
              <a:t>Нәрестенің ағзасында пайда болатын билирубиннің еритін изомерге айналуы оны ағзадан бауырдың барлық жұмысын қажетсіз орындауға мүмкіндік береді.</a:t>
            </a:r>
            <a:endParaRPr/>
          </a:p>
          <a:p>
            <a:pPr marL="45720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715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de" sz="1800"/>
              <a:t>Ағзадағы гемоглобиннің ыдырауы Z, Z-изомер билирубиннің пайда болуына әкеледі.</a:t>
            </a:r>
            <a:endParaRPr sz="1800"/>
          </a:p>
          <a:p>
            <a:pPr marL="457200" lvl="0" indent="-342900" algn="l" rtl="0">
              <a:lnSpc>
                <a:spcPct val="100000"/>
              </a:lnSpc>
              <a:spcBef>
                <a:spcPts val="0"/>
              </a:spcBef>
              <a:spcAft>
                <a:spcPts val="0"/>
              </a:spcAft>
              <a:buSzPts val="1800"/>
              <a:buChar char="●"/>
            </a:pPr>
            <a:r>
              <a:rPr lang="de" sz="1800"/>
              <a:t>Фототерапия Z, Z-изомер билирубиннің E,E-изомерге айналуына әкеледі.</a:t>
            </a:r>
            <a:endParaRPr sz="1800"/>
          </a:p>
          <a:p>
            <a:pPr marL="457200" lvl="0" indent="0" algn="l" rtl="0">
              <a:lnSpc>
                <a:spcPct val="100000"/>
              </a:lnSpc>
              <a:spcBef>
                <a:spcPts val="0"/>
              </a:spcBef>
              <a:spcAft>
                <a:spcPts val="0"/>
              </a:spcAft>
              <a:buSzPts val="1100"/>
              <a:buNone/>
            </a:pPr>
            <a:endParaRPr sz="1800"/>
          </a:p>
        </p:txBody>
      </p:sp>
    </p:spTree>
    <p:extLst>
      <p:ext uri="{BB962C8B-B14F-4D97-AF65-F5344CB8AC3E}">
        <p14:creationId xmlns:p14="http://schemas.microsoft.com/office/powerpoint/2010/main" val="353225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432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067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349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sz="1800" b="1"/>
              <a:t>[Молекулалар конструкторларымен ойнаңыз және / немесе изомердің әрбір түрі үшін бортта бірнеше мысал жасаңыз]</a:t>
            </a:r>
            <a:endParaRPr sz="1800" b="1"/>
          </a:p>
        </p:txBody>
      </p:sp>
    </p:spTree>
    <p:extLst>
      <p:ext uri="{BB962C8B-B14F-4D97-AF65-F5344CB8AC3E}">
        <p14:creationId xmlns:p14="http://schemas.microsoft.com/office/powerpoint/2010/main" val="253153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a:solidFill>
                <a:srgbClr val="222222"/>
              </a:solidFill>
              <a:highlight>
                <a:srgbClr val="FFFFFF"/>
              </a:highlight>
            </a:endParaRPr>
          </a:p>
        </p:txBody>
      </p:sp>
    </p:spTree>
    <p:extLst>
      <p:ext uri="{BB962C8B-B14F-4D97-AF65-F5344CB8AC3E}">
        <p14:creationId xmlns:p14="http://schemas.microsoft.com/office/powerpoint/2010/main" val="268573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sz="1800">
                <a:solidFill>
                  <a:srgbClr val="222222"/>
                </a:solidFill>
                <a:highlight>
                  <a:srgbClr val="FFFFFF"/>
                </a:highlight>
              </a:rPr>
              <a:t>Бір - бірінің айналы көрінісі болып табылатын энантиомер-стереоизомерлер салынуы мүмкін емес</a:t>
            </a:r>
            <a:endParaRPr sz="1800">
              <a:solidFill>
                <a:srgbClr val="222222"/>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de" sz="1800">
                <a:solidFill>
                  <a:srgbClr val="222222"/>
                </a:solidFill>
                <a:highlight>
                  <a:srgbClr val="FFFFFF"/>
                </a:highlight>
              </a:rPr>
              <a:t>Объект немесе жүйе, егер олар өзінің айналы көрінісінен өзгеше болса, киналды болып табылады; яғни ол оған салынуы мүмкін емес. Керісінше, сала сияқты ахиралды объектінің айналы бейнеленуін объектіден ажырату мүмкін емес.</a:t>
            </a:r>
            <a:endParaRPr sz="1800">
              <a:solidFill>
                <a:srgbClr val="222222"/>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de" sz="1800">
                <a:solidFill>
                  <a:srgbClr val="222222"/>
                </a:solidFill>
                <a:highlight>
                  <a:srgbClr val="FFFFFF"/>
                </a:highlight>
              </a:rPr>
              <a:t>энантиомерлер және хралдық</a:t>
            </a:r>
            <a:endParaRPr sz="1800">
              <a:solidFill>
                <a:srgbClr val="222222"/>
              </a:solidFill>
              <a:highlight>
                <a:srgbClr val="FFFFFF"/>
              </a:highlight>
            </a:endParaRPr>
          </a:p>
          <a:p>
            <a:pPr marL="0" lvl="0" indent="0" algn="l" rtl="0">
              <a:lnSpc>
                <a:spcPct val="115000"/>
              </a:lnSpc>
              <a:spcBef>
                <a:spcPts val="1600"/>
              </a:spcBef>
              <a:spcAft>
                <a:spcPts val="1600"/>
              </a:spcAft>
              <a:buSzPts val="1100"/>
              <a:buNone/>
            </a:pPr>
            <a:endParaRPr sz="1800">
              <a:solidFill>
                <a:srgbClr val="222222"/>
              </a:solidFill>
              <a:highlight>
                <a:srgbClr val="FFFFFF"/>
              </a:highlight>
            </a:endParaRPr>
          </a:p>
        </p:txBody>
      </p:sp>
    </p:spTree>
    <p:extLst>
      <p:ext uri="{BB962C8B-B14F-4D97-AF65-F5344CB8AC3E}">
        <p14:creationId xmlns:p14="http://schemas.microsoft.com/office/powerpoint/2010/main" val="375125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056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Clr>
                <a:schemeClr val="dk1"/>
              </a:buClr>
              <a:buSzPts val="1100"/>
              <a:buFont typeface="Arial"/>
              <a:buNone/>
            </a:pPr>
            <a:r>
              <a:rPr lang="de" sz="1800"/>
              <a:t>Кана-Ингольд-Прелогтың негізгі ережесі:</a:t>
            </a:r>
            <a:endParaRPr sz="1800"/>
          </a:p>
          <a:p>
            <a:pPr marL="457200" lvl="0" indent="0" algn="l" rtl="0">
              <a:lnSpc>
                <a:spcPct val="100000"/>
              </a:lnSpc>
              <a:spcBef>
                <a:spcPts val="0"/>
              </a:spcBef>
              <a:spcAft>
                <a:spcPts val="0"/>
              </a:spcAft>
              <a:buClr>
                <a:schemeClr val="dk1"/>
              </a:buClr>
              <a:buSzPts val="1100"/>
              <a:buFont typeface="Arial"/>
              <a:buNone/>
            </a:pPr>
            <a:r>
              <a:rPr lang="de" sz="1800"/>
              <a:t>Орынбасардың атомдық массасы қаншалықты жоғары болса, басымдық соғұрлым жоғары.</a:t>
            </a:r>
            <a:endParaRPr sz="1800"/>
          </a:p>
          <a:p>
            <a:pPr marL="457200" lvl="0" indent="0" algn="l" rtl="0">
              <a:lnSpc>
                <a:spcPct val="100000"/>
              </a:lnSpc>
              <a:spcBef>
                <a:spcPts val="0"/>
              </a:spcBef>
              <a:spcAft>
                <a:spcPts val="0"/>
              </a:spcAft>
              <a:buSzPts val="1100"/>
              <a:buNone/>
            </a:pPr>
            <a:endParaRPr sz="1800"/>
          </a:p>
        </p:txBody>
      </p:sp>
    </p:spTree>
    <p:extLst>
      <p:ext uri="{BB962C8B-B14F-4D97-AF65-F5344CB8AC3E}">
        <p14:creationId xmlns:p14="http://schemas.microsoft.com/office/powerpoint/2010/main" val="121717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de" sz="2400" b="1">
                <a:latin typeface="Times New Roman"/>
                <a:ea typeface="Times New Roman"/>
                <a:cs typeface="Times New Roman"/>
                <a:sym typeface="Times New Roman"/>
              </a:rPr>
              <a:t>Стереохимия және хиралдық.</a:t>
            </a:r>
            <a:endParaRPr sz="2400" b="1">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endParaRPr sz="2400" b="1"/>
          </a:p>
        </p:txBody>
      </p:sp>
      <p:sp>
        <p:nvSpPr>
          <p:cNvPr id="100" name="Google Shape;100;p25"/>
          <p:cNvSpPr txBox="1"/>
          <p:nvPr/>
        </p:nvSpPr>
        <p:spPr>
          <a:xfrm>
            <a:off x="152400" y="152400"/>
            <a:ext cx="7395000" cy="115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 sz="2000" b="0" i="0" u="none" strike="noStrike" cap="none">
                <a:solidFill>
                  <a:schemeClr val="dk1"/>
                </a:solidFill>
                <a:latin typeface="Times New Roman"/>
                <a:ea typeface="Times New Roman"/>
                <a:cs typeface="Times New Roman"/>
                <a:sym typeface="Times New Roman"/>
              </a:rPr>
              <a:t>әл-Фараби атындағы Қазақ Ұлттық университеті</a:t>
            </a: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de" sz="2000" b="0" i="0" u="none" strike="noStrike" cap="none">
                <a:solidFill>
                  <a:schemeClr val="dk1"/>
                </a:solidFill>
                <a:latin typeface="Times New Roman"/>
                <a:ea typeface="Times New Roman"/>
                <a:cs typeface="Times New Roman"/>
                <a:sym typeface="Times New Roman"/>
              </a:rPr>
              <a:t>Жоғарғы медицина мектебі</a:t>
            </a:r>
            <a:endParaRPr sz="2000" b="0"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Диастереомерлер</a:t>
            </a:r>
            <a:endParaRPr/>
          </a:p>
        </p:txBody>
      </p:sp>
      <p:pic>
        <p:nvPicPr>
          <p:cNvPr id="174" name="Google Shape;174;p34"/>
          <p:cNvPicPr preferRelativeResize="0"/>
          <p:nvPr/>
        </p:nvPicPr>
        <p:blipFill rotWithShape="1">
          <a:blip r:embed="rId3">
            <a:alphaModFix/>
          </a:blip>
          <a:srcRect/>
          <a:stretch/>
        </p:blipFill>
        <p:spPr>
          <a:xfrm>
            <a:off x="0" y="896925"/>
            <a:ext cx="4601400" cy="2512625"/>
          </a:xfrm>
          <a:prstGeom prst="rect">
            <a:avLst/>
          </a:prstGeom>
          <a:noFill/>
          <a:ln>
            <a:noFill/>
          </a:ln>
        </p:spPr>
      </p:pic>
      <p:pic>
        <p:nvPicPr>
          <p:cNvPr id="175" name="Google Shape;175;p34"/>
          <p:cNvPicPr preferRelativeResize="0"/>
          <p:nvPr/>
        </p:nvPicPr>
        <p:blipFill rotWithShape="1">
          <a:blip r:embed="rId4">
            <a:alphaModFix/>
          </a:blip>
          <a:srcRect t="8154"/>
          <a:stretch/>
        </p:blipFill>
        <p:spPr>
          <a:xfrm>
            <a:off x="5072226" y="1551387"/>
            <a:ext cx="4071775" cy="1451950"/>
          </a:xfrm>
          <a:prstGeom prst="rect">
            <a:avLst/>
          </a:prstGeom>
          <a:noFill/>
          <a:ln>
            <a:noFill/>
          </a:ln>
        </p:spPr>
      </p:pic>
      <p:sp>
        <p:nvSpPr>
          <p:cNvPr id="176" name="Google Shape;176;p34"/>
          <p:cNvSpPr txBox="1"/>
          <p:nvPr/>
        </p:nvSpPr>
        <p:spPr>
          <a:xfrm>
            <a:off x="2469450" y="4181325"/>
            <a:ext cx="48900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 sz="1800" b="0" i="0" u="none" strike="noStrike" cap="none">
                <a:solidFill>
                  <a:srgbClr val="000000"/>
                </a:solidFill>
                <a:latin typeface="Arial"/>
                <a:ea typeface="Arial"/>
                <a:cs typeface="Arial"/>
                <a:sym typeface="Arial"/>
              </a:rPr>
              <a:t>1 стереоцентр →  энантиомер</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 sz="1800" b="0" i="0" u="none" strike="noStrike" cap="none">
                <a:solidFill>
                  <a:srgbClr val="000000"/>
                </a:solidFill>
                <a:latin typeface="Arial"/>
                <a:ea typeface="Arial"/>
                <a:cs typeface="Arial"/>
                <a:sym typeface="Arial"/>
              </a:rPr>
              <a:t>2 </a:t>
            </a:r>
            <a:r>
              <a:rPr lang="de" sz="1800" b="0" i="0" u="none" strike="noStrike" cap="none">
                <a:solidFill>
                  <a:schemeClr val="dk1"/>
                </a:solidFill>
                <a:latin typeface="Arial"/>
                <a:ea typeface="Arial"/>
                <a:cs typeface="Arial"/>
                <a:sym typeface="Arial"/>
              </a:rPr>
              <a:t>стереоцентрлер</a:t>
            </a:r>
            <a:r>
              <a:rPr lang="de" sz="1800" b="0" i="0" u="none" strike="noStrike" cap="none">
                <a:solidFill>
                  <a:srgbClr val="000000"/>
                </a:solidFill>
                <a:latin typeface="Arial"/>
                <a:ea typeface="Arial"/>
                <a:cs typeface="Arial"/>
                <a:sym typeface="Arial"/>
              </a:rPr>
              <a:t> </a:t>
            </a:r>
            <a:r>
              <a:rPr lang="de" sz="1800" b="0" i="0" u="none" strike="noStrike" cap="none">
                <a:solidFill>
                  <a:schemeClr val="dk1"/>
                </a:solidFill>
                <a:latin typeface="Arial"/>
                <a:ea typeface="Arial"/>
                <a:cs typeface="Arial"/>
                <a:sym typeface="Arial"/>
              </a:rPr>
              <a:t>→</a:t>
            </a:r>
            <a:r>
              <a:rPr lang="de" sz="1800" b="0" i="0" u="none" strike="noStrike" cap="none">
                <a:solidFill>
                  <a:srgbClr val="000000"/>
                </a:solidFill>
                <a:latin typeface="Arial"/>
                <a:ea typeface="Arial"/>
                <a:cs typeface="Arial"/>
                <a:sym typeface="Arial"/>
              </a:rPr>
              <a:t> диастереоизомерлер</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Оптикалық белсенділік</a:t>
            </a:r>
            <a:endParaRPr/>
          </a:p>
        </p:txBody>
      </p:sp>
      <p:pic>
        <p:nvPicPr>
          <p:cNvPr id="182" name="Google Shape;182;p35"/>
          <p:cNvPicPr preferRelativeResize="0"/>
          <p:nvPr/>
        </p:nvPicPr>
        <p:blipFill rotWithShape="1">
          <a:blip r:embed="rId3">
            <a:alphaModFix/>
          </a:blip>
          <a:srcRect/>
          <a:stretch/>
        </p:blipFill>
        <p:spPr>
          <a:xfrm>
            <a:off x="457200" y="572700"/>
            <a:ext cx="8020859" cy="441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6"/>
          <p:cNvPicPr preferRelativeResize="0"/>
          <p:nvPr/>
        </p:nvPicPr>
        <p:blipFill rotWithShape="1">
          <a:blip r:embed="rId3">
            <a:alphaModFix/>
          </a:blip>
          <a:srcRect/>
          <a:stretch/>
        </p:blipFill>
        <p:spPr>
          <a:xfrm>
            <a:off x="472538" y="642150"/>
            <a:ext cx="8198933" cy="4418400"/>
          </a:xfrm>
          <a:prstGeom prst="rect">
            <a:avLst/>
          </a:prstGeom>
          <a:noFill/>
          <a:ln>
            <a:noFill/>
          </a:ln>
        </p:spPr>
      </p:pic>
      <p:sp>
        <p:nvSpPr>
          <p:cNvPr id="188" name="Google Shape;188;p36"/>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de"/>
              <a:t>Оптикалық белсенділік</a:t>
            </a:r>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Энантиомерлік рұқсат</a:t>
            </a:r>
            <a:endParaRPr/>
          </a:p>
        </p:txBody>
      </p:sp>
      <p:sp>
        <p:nvSpPr>
          <p:cNvPr id="194" name="Google Shape;194;p37"/>
          <p:cNvSpPr txBox="1">
            <a:spLocks noGrp="1"/>
          </p:cNvSpPr>
          <p:nvPr>
            <p:ph type="body" idx="1"/>
          </p:nvPr>
        </p:nvSpPr>
        <p:spPr>
          <a:xfrm>
            <a:off x="0" y="784250"/>
            <a:ext cx="2522700" cy="439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 b="1"/>
              <a:t>кристаллдану</a:t>
            </a:r>
            <a:endParaRPr b="1"/>
          </a:p>
        </p:txBody>
      </p:sp>
      <p:sp>
        <p:nvSpPr>
          <p:cNvPr id="195" name="Google Shape;195;p37"/>
          <p:cNvSpPr txBox="1">
            <a:spLocks noGrp="1"/>
          </p:cNvSpPr>
          <p:nvPr>
            <p:ph type="body" idx="1"/>
          </p:nvPr>
        </p:nvSpPr>
        <p:spPr>
          <a:xfrm>
            <a:off x="311700" y="2335775"/>
            <a:ext cx="3434400" cy="843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 b="1"/>
              <a:t>Хиралды колонкалы хроматография</a:t>
            </a:r>
            <a:endParaRPr b="1"/>
          </a:p>
        </p:txBody>
      </p:sp>
      <p:sp>
        <p:nvSpPr>
          <p:cNvPr id="196" name="Google Shape;196;p37"/>
          <p:cNvSpPr txBox="1">
            <a:spLocks noGrp="1"/>
          </p:cNvSpPr>
          <p:nvPr>
            <p:ph type="body" idx="1"/>
          </p:nvPr>
        </p:nvSpPr>
        <p:spPr>
          <a:xfrm>
            <a:off x="4647450" y="2335775"/>
            <a:ext cx="3665700" cy="57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 b="1"/>
              <a:t>Туынды агенттер</a:t>
            </a:r>
            <a:endParaRPr b="1"/>
          </a:p>
        </p:txBody>
      </p:sp>
      <p:pic>
        <p:nvPicPr>
          <p:cNvPr id="197" name="Google Shape;197;p37"/>
          <p:cNvPicPr preferRelativeResize="0"/>
          <p:nvPr/>
        </p:nvPicPr>
        <p:blipFill rotWithShape="1">
          <a:blip r:embed="rId3">
            <a:alphaModFix/>
          </a:blip>
          <a:srcRect/>
          <a:stretch/>
        </p:blipFill>
        <p:spPr>
          <a:xfrm>
            <a:off x="2427321" y="572696"/>
            <a:ext cx="5175725" cy="1584700"/>
          </a:xfrm>
          <a:prstGeom prst="rect">
            <a:avLst/>
          </a:prstGeom>
          <a:noFill/>
          <a:ln>
            <a:noFill/>
          </a:ln>
        </p:spPr>
      </p:pic>
      <p:pic>
        <p:nvPicPr>
          <p:cNvPr id="198" name="Google Shape;198;p37"/>
          <p:cNvPicPr preferRelativeResize="0"/>
          <p:nvPr/>
        </p:nvPicPr>
        <p:blipFill rotWithShape="1">
          <a:blip r:embed="rId4">
            <a:alphaModFix/>
          </a:blip>
          <a:srcRect/>
          <a:stretch/>
        </p:blipFill>
        <p:spPr>
          <a:xfrm>
            <a:off x="533400" y="3076571"/>
            <a:ext cx="2286000" cy="2066925"/>
          </a:xfrm>
          <a:prstGeom prst="rect">
            <a:avLst/>
          </a:prstGeom>
          <a:noFill/>
          <a:ln>
            <a:noFill/>
          </a:ln>
        </p:spPr>
      </p:pic>
      <p:pic>
        <p:nvPicPr>
          <p:cNvPr id="199" name="Google Shape;199;p37"/>
          <p:cNvPicPr preferRelativeResize="0"/>
          <p:nvPr/>
        </p:nvPicPr>
        <p:blipFill rotWithShape="1">
          <a:blip r:embed="rId5">
            <a:alphaModFix/>
          </a:blip>
          <a:srcRect/>
          <a:stretch/>
        </p:blipFill>
        <p:spPr>
          <a:xfrm>
            <a:off x="4730850" y="2696450"/>
            <a:ext cx="3434466" cy="2447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body" idx="1"/>
          </p:nvPr>
        </p:nvSpPr>
        <p:spPr>
          <a:xfrm>
            <a:off x="311700" y="3836325"/>
            <a:ext cx="8832300" cy="9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b="1" u="sng"/>
              <a:t>Сарғаю: гемоглобин → биливердин → билирубин = ерігіш изомер + нерастворимый изомер</a:t>
            </a:r>
            <a:endParaRPr b="1" u="sng"/>
          </a:p>
          <a:p>
            <a:pPr marL="0" lvl="0" indent="0" algn="l" rtl="0">
              <a:lnSpc>
                <a:spcPct val="115000"/>
              </a:lnSpc>
              <a:spcBef>
                <a:spcPts val="1600"/>
              </a:spcBef>
              <a:spcAft>
                <a:spcPts val="0"/>
              </a:spcAft>
              <a:buClr>
                <a:schemeClr val="dk1"/>
              </a:buClr>
              <a:buSzPts val="1100"/>
              <a:buFont typeface="Arial"/>
              <a:buNone/>
            </a:pPr>
            <a:r>
              <a:rPr lang="de" b="1" u="sng"/>
              <a:t>Фототерапия: ерімейтін изомер → еритін изомер</a:t>
            </a:r>
            <a:endParaRPr b="1" u="sng"/>
          </a:p>
          <a:p>
            <a:pPr marL="0" lvl="0" indent="0" algn="l" rtl="0">
              <a:lnSpc>
                <a:spcPct val="115000"/>
              </a:lnSpc>
              <a:spcBef>
                <a:spcPts val="1600"/>
              </a:spcBef>
              <a:spcAft>
                <a:spcPts val="1600"/>
              </a:spcAft>
              <a:buSzPts val="1800"/>
              <a:buNone/>
            </a:pPr>
            <a:endParaRPr b="1" u="sng"/>
          </a:p>
        </p:txBody>
      </p:sp>
      <p:pic>
        <p:nvPicPr>
          <p:cNvPr id="205" name="Google Shape;205;p38"/>
          <p:cNvPicPr preferRelativeResize="0"/>
          <p:nvPr/>
        </p:nvPicPr>
        <p:blipFill rotWithShape="1">
          <a:blip r:embed="rId3">
            <a:alphaModFix/>
          </a:blip>
          <a:srcRect/>
          <a:stretch/>
        </p:blipFill>
        <p:spPr>
          <a:xfrm>
            <a:off x="-10050" y="1037350"/>
            <a:ext cx="3579303" cy="2334325"/>
          </a:xfrm>
          <a:prstGeom prst="rect">
            <a:avLst/>
          </a:prstGeom>
          <a:noFill/>
          <a:ln>
            <a:noFill/>
          </a:ln>
        </p:spPr>
      </p:pic>
      <p:pic>
        <p:nvPicPr>
          <p:cNvPr id="206" name="Google Shape;206;p38"/>
          <p:cNvPicPr preferRelativeResize="0"/>
          <p:nvPr/>
        </p:nvPicPr>
        <p:blipFill rotWithShape="1">
          <a:blip r:embed="rId4">
            <a:alphaModFix/>
          </a:blip>
          <a:srcRect/>
          <a:stretch/>
        </p:blipFill>
        <p:spPr>
          <a:xfrm>
            <a:off x="4994075" y="1037350"/>
            <a:ext cx="4149923" cy="2334332"/>
          </a:xfrm>
          <a:prstGeom prst="rect">
            <a:avLst/>
          </a:prstGeom>
          <a:noFill/>
          <a:ln>
            <a:noFill/>
          </a:ln>
        </p:spPr>
      </p:pic>
      <p:sp>
        <p:nvSpPr>
          <p:cNvPr id="207" name="Google Shape;207;p38"/>
          <p:cNvSpPr/>
          <p:nvPr/>
        </p:nvSpPr>
        <p:spPr>
          <a:xfrm>
            <a:off x="3569250" y="2075450"/>
            <a:ext cx="1424700" cy="371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8"/>
          <p:cNvSpPr txBox="1"/>
          <p:nvPr/>
        </p:nvSpPr>
        <p:spPr>
          <a:xfrm>
            <a:off x="4281225" y="2536650"/>
            <a:ext cx="601500" cy="2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8"/>
          <p:cNvSpPr txBox="1"/>
          <p:nvPr/>
        </p:nvSpPr>
        <p:spPr>
          <a:xfrm>
            <a:off x="3629400" y="1838850"/>
            <a:ext cx="1535100" cy="968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de" sz="1400" b="0" i="0" u="none" strike="noStrike" cap="none">
                <a:solidFill>
                  <a:schemeClr val="dk2"/>
                </a:solidFill>
                <a:latin typeface="Arial"/>
                <a:ea typeface="Arial"/>
                <a:cs typeface="Arial"/>
                <a:sym typeface="Arial"/>
              </a:rPr>
              <a:t>Phototherapy </a:t>
            </a: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400"/>
              <a:buFont typeface="Arial"/>
              <a:buNone/>
            </a:pPr>
            <a:r>
              <a:rPr lang="de" sz="1400" b="0" i="0" u="none" strike="noStrike" cap="none">
                <a:solidFill>
                  <a:schemeClr val="dk2"/>
                </a:solidFill>
                <a:latin typeface="Arial"/>
                <a:ea typeface="Arial"/>
                <a:cs typeface="Arial"/>
                <a:sym typeface="Arial"/>
              </a:rPr>
              <a:t>(light treatment)</a:t>
            </a:r>
            <a:endParaRPr sz="1400" b="0" i="0" u="none" strike="noStrike" cap="none">
              <a:solidFill>
                <a:srgbClr val="000000"/>
              </a:solidFill>
              <a:latin typeface="Arial"/>
              <a:ea typeface="Arial"/>
              <a:cs typeface="Arial"/>
              <a:sym typeface="Arial"/>
            </a:endParaRPr>
          </a:p>
        </p:txBody>
      </p:sp>
      <p:sp>
        <p:nvSpPr>
          <p:cNvPr id="210" name="Google Shape;210;p38"/>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Стереоизомерлердің маңыздылығы</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Стереоизомерлердің маңыздылығы</a:t>
            </a:r>
            <a:endParaRPr/>
          </a:p>
        </p:txBody>
      </p:sp>
      <p:sp>
        <p:nvSpPr>
          <p:cNvPr id="216" name="Google Shape;216;p39"/>
          <p:cNvSpPr txBox="1">
            <a:spLocks noGrp="1"/>
          </p:cNvSpPr>
          <p:nvPr>
            <p:ph type="body" idx="1"/>
          </p:nvPr>
        </p:nvSpPr>
        <p:spPr>
          <a:xfrm>
            <a:off x="4873900" y="725100"/>
            <a:ext cx="4217400" cy="441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de"/>
              <a:t>← ZZ:бастапқыда денеде</a:t>
            </a:r>
            <a:endParaRPr/>
          </a:p>
          <a:p>
            <a:pPr marL="457200" lvl="0" indent="-342900" algn="l" rtl="0">
              <a:lnSpc>
                <a:spcPct val="100000"/>
              </a:lnSpc>
              <a:spcBef>
                <a:spcPts val="0"/>
              </a:spcBef>
              <a:spcAft>
                <a:spcPts val="0"/>
              </a:spcAft>
              <a:buSzPts val="1800"/>
              <a:buChar char="❏"/>
            </a:pPr>
            <a:r>
              <a:rPr lang="de"/>
              <a:t>суда ерімейтін</a:t>
            </a:r>
            <a:endParaRPr/>
          </a:p>
          <a:p>
            <a:pPr marL="457200" lvl="0" indent="-342900" algn="l" rtl="0">
              <a:lnSpc>
                <a:spcPct val="100000"/>
              </a:lnSpc>
              <a:spcBef>
                <a:spcPts val="0"/>
              </a:spcBef>
              <a:spcAft>
                <a:spcPts val="0"/>
              </a:spcAft>
              <a:buSzPts val="1800"/>
              <a:buChar char="❏"/>
            </a:pPr>
            <a:r>
              <a:rPr lang="de"/>
              <a:t>липидтерде еритін</a:t>
            </a:r>
            <a:endParaRPr/>
          </a:p>
          <a:p>
            <a:pPr marL="457200" lvl="0" indent="-342900" algn="l" rtl="0">
              <a:lnSpc>
                <a:spcPct val="100000"/>
              </a:lnSpc>
              <a:spcBef>
                <a:spcPts val="0"/>
              </a:spcBef>
              <a:spcAft>
                <a:spcPts val="0"/>
              </a:spcAft>
              <a:buSzPts val="1800"/>
              <a:buChar char="❏"/>
            </a:pPr>
            <a:r>
              <a:rPr lang="de"/>
              <a:t> жасушаға енеді</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de"/>
              <a:t>← ZE</a:t>
            </a:r>
            <a:endParaRPr/>
          </a:p>
          <a:p>
            <a:pPr marL="0" lvl="0" indent="0" algn="l" rtl="0">
              <a:lnSpc>
                <a:spcPct val="100000"/>
              </a:lnSpc>
              <a:spcBef>
                <a:spcPts val="0"/>
              </a:spcBef>
              <a:spcAft>
                <a:spcPts val="0"/>
              </a:spcAft>
              <a:buSzPts val="1800"/>
              <a:buNone/>
            </a:pPr>
            <a:r>
              <a:rPr lang="de"/>
              <a:t>← EZ</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de"/>
              <a:t>← EE: Фото өңдеуден кейін</a:t>
            </a:r>
            <a:endParaRPr/>
          </a:p>
          <a:p>
            <a:pPr marL="0" lvl="0" indent="0" algn="l" rtl="0">
              <a:lnSpc>
                <a:spcPct val="100000"/>
              </a:lnSpc>
              <a:spcBef>
                <a:spcPts val="0"/>
              </a:spcBef>
              <a:spcAft>
                <a:spcPts val="0"/>
              </a:spcAft>
              <a:buClr>
                <a:schemeClr val="dk1"/>
              </a:buClr>
              <a:buSzPts val="1100"/>
              <a:buFont typeface="Arial"/>
              <a:buNone/>
            </a:pPr>
            <a:r>
              <a:rPr lang="de"/>
              <a:t>еритін суда</a:t>
            </a:r>
            <a:endParaRPr/>
          </a:p>
          <a:p>
            <a:pPr marL="0" lvl="0" indent="0" algn="l" rtl="0">
              <a:lnSpc>
                <a:spcPct val="100000"/>
              </a:lnSpc>
              <a:spcBef>
                <a:spcPts val="0"/>
              </a:spcBef>
              <a:spcAft>
                <a:spcPts val="0"/>
              </a:spcAft>
              <a:buClr>
                <a:schemeClr val="dk1"/>
              </a:buClr>
              <a:buSzPts val="1100"/>
              <a:buFont typeface="Arial"/>
              <a:buNone/>
            </a:pPr>
            <a:r>
              <a:rPr lang="de"/>
              <a:t>липидтерде ерімейтін</a:t>
            </a:r>
            <a:endParaRPr/>
          </a:p>
          <a:p>
            <a:pPr marL="0" lvl="0" indent="0" algn="l" rtl="0">
              <a:lnSpc>
                <a:spcPct val="100000"/>
              </a:lnSpc>
              <a:spcBef>
                <a:spcPts val="0"/>
              </a:spcBef>
              <a:spcAft>
                <a:spcPts val="0"/>
              </a:spcAft>
              <a:buClr>
                <a:schemeClr val="dk1"/>
              </a:buClr>
              <a:buSzPts val="1100"/>
              <a:buFont typeface="Arial"/>
              <a:buNone/>
            </a:pPr>
            <a:r>
              <a:rPr lang="de"/>
              <a:t>өт, несеп, нәжіс арқылы шығарылады</a:t>
            </a:r>
            <a:endParaRPr/>
          </a:p>
          <a:p>
            <a:pPr marL="0" lvl="0" indent="0" algn="l" rtl="0">
              <a:lnSpc>
                <a:spcPct val="100000"/>
              </a:lnSpc>
              <a:spcBef>
                <a:spcPts val="0"/>
              </a:spcBef>
              <a:spcAft>
                <a:spcPts val="0"/>
              </a:spcAft>
              <a:buSzPts val="1800"/>
              <a:buNone/>
            </a:pPr>
            <a:endParaRPr/>
          </a:p>
        </p:txBody>
      </p:sp>
      <p:pic>
        <p:nvPicPr>
          <p:cNvPr id="217" name="Google Shape;217;p39"/>
          <p:cNvPicPr preferRelativeResize="0"/>
          <p:nvPr/>
        </p:nvPicPr>
        <p:blipFill rotWithShape="1">
          <a:blip r:embed="rId3">
            <a:alphaModFix/>
          </a:blip>
          <a:srcRect/>
          <a:stretch/>
        </p:blipFill>
        <p:spPr>
          <a:xfrm>
            <a:off x="152400" y="725100"/>
            <a:ext cx="3834027" cy="441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p:nvPr/>
        </p:nvSpPr>
        <p:spPr>
          <a:xfrm>
            <a:off x="311700" y="744575"/>
            <a:ext cx="8520600" cy="949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600"/>
              <a:buFont typeface="Arial"/>
              <a:buNone/>
            </a:pPr>
            <a:r>
              <a:rPr lang="de" sz="3600" b="0" i="0" u="none" strike="noStrike" cap="none">
                <a:solidFill>
                  <a:srgbClr val="000000"/>
                </a:solidFill>
                <a:latin typeface="Arial"/>
                <a:ea typeface="Arial"/>
                <a:cs typeface="Arial"/>
                <a:sym typeface="Arial"/>
              </a:rPr>
              <a:t>Оқытушылар</a:t>
            </a:r>
            <a:endParaRPr sz="3600" b="0" i="0" u="none" strike="noStrike" cap="none">
              <a:solidFill>
                <a:srgbClr val="000000"/>
              </a:solidFill>
              <a:latin typeface="Arial"/>
              <a:ea typeface="Arial"/>
              <a:cs typeface="Arial"/>
              <a:sym typeface="Arial"/>
            </a:endParaRPr>
          </a:p>
        </p:txBody>
      </p:sp>
      <p:sp>
        <p:nvSpPr>
          <p:cNvPr id="106" name="Google Shape;106;p26"/>
          <p:cNvSpPr txBox="1"/>
          <p:nvPr/>
        </p:nvSpPr>
        <p:spPr>
          <a:xfrm>
            <a:off x="311700" y="2140550"/>
            <a:ext cx="8520600" cy="1955700"/>
          </a:xfrm>
          <a:prstGeom prst="rect">
            <a:avLst/>
          </a:prstGeom>
          <a:noFill/>
          <a:ln>
            <a:noFill/>
          </a:ln>
        </p:spPr>
        <p:txBody>
          <a:bodyPr spcFirstLastPara="1" wrap="square" lIns="91425" tIns="91425" rIns="91425" bIns="91425" anchor="t" anchorCtr="0">
            <a:noAutofit/>
          </a:bodyPr>
          <a:lstStyle/>
          <a:p>
            <a:pPr marL="0" marR="0" lvl="0" indent="457200" algn="ctr" rtl="0">
              <a:lnSpc>
                <a:spcPct val="100000"/>
              </a:lnSpc>
              <a:spcBef>
                <a:spcPts val="0"/>
              </a:spcBef>
              <a:spcAft>
                <a:spcPts val="0"/>
              </a:spcAft>
              <a:buClr>
                <a:srgbClr val="000000"/>
              </a:buClr>
              <a:buSzPts val="2800"/>
              <a:buFont typeface="Arial"/>
              <a:buNone/>
            </a:pPr>
            <a:r>
              <a:rPr lang="de" sz="2800" b="0" i="0" u="none" strike="noStrike" cap="none">
                <a:solidFill>
                  <a:srgbClr val="000000"/>
                </a:solidFill>
                <a:latin typeface="Arial"/>
                <a:ea typeface="Arial"/>
                <a:cs typeface="Arial"/>
                <a:sym typeface="Arial"/>
              </a:rPr>
              <a:t>Гульназ Сейтимова, PhD, Chemistry</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de" sz="2800" b="0" i="0" u="none" strike="noStrike" cap="none">
                <a:solidFill>
                  <a:srgbClr val="000000"/>
                </a:solidFill>
                <a:latin typeface="Arial"/>
                <a:ea typeface="Arial"/>
                <a:cs typeface="Arial"/>
                <a:sym typeface="Arial"/>
              </a:rPr>
              <a:t>Батес Кудайбергенова, PhD, Chemistry</a:t>
            </a:r>
            <a:endParaRPr sz="2800" b="0" i="0" u="none" strike="noStrike" cap="none">
              <a:solidFill>
                <a:srgbClr val="000000"/>
              </a:solidFill>
              <a:latin typeface="Arial"/>
              <a:ea typeface="Arial"/>
              <a:cs typeface="Arial"/>
              <a:sym typeface="Arial"/>
            </a:endParaRPr>
          </a:p>
          <a:p>
            <a:pPr marL="0" marR="0" lvl="0" indent="457200" algn="ctr" rtl="0">
              <a:lnSpc>
                <a:spcPct val="100000"/>
              </a:lnSpc>
              <a:spcBef>
                <a:spcPts val="0"/>
              </a:spcBef>
              <a:spcAft>
                <a:spcPts val="0"/>
              </a:spcAft>
              <a:buClr>
                <a:srgbClr val="000000"/>
              </a:buClr>
              <a:buSzPts val="2800"/>
              <a:buFont typeface="Arial"/>
              <a:buNone/>
            </a:pPr>
            <a:r>
              <a:rPr lang="de" sz="2800" b="0" i="0" u="none" strike="noStrike" cap="none">
                <a:solidFill>
                  <a:srgbClr val="000000"/>
                </a:solidFill>
                <a:latin typeface="Arial"/>
                <a:ea typeface="Arial"/>
                <a:cs typeface="Arial"/>
                <a:sym typeface="Arial"/>
              </a:rPr>
              <a:t>Диас Тастанбеков, MSc, Chemistry</a:t>
            </a:r>
            <a:endParaRPr sz="2800" b="0" i="0" u="none" strike="noStrike" cap="none">
              <a:solidFill>
                <a:srgbClr val="59595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subTitle" idx="1"/>
          </p:nvPr>
        </p:nvSpPr>
        <p:spPr>
          <a:xfrm>
            <a:off x="9925" y="512825"/>
            <a:ext cx="9134100" cy="3829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de" sz="2400" b="1">
                <a:solidFill>
                  <a:schemeClr val="dk1"/>
                </a:solidFill>
              </a:rPr>
              <a:t>Тақырыптар</a:t>
            </a:r>
            <a:endParaRPr sz="2400" b="1">
              <a:solidFill>
                <a:schemeClr val="dk1"/>
              </a:solidFill>
            </a:endParaRPr>
          </a:p>
          <a:p>
            <a:pPr marL="457200" lvl="0" indent="-381000" algn="just" rtl="0">
              <a:lnSpc>
                <a:spcPct val="100000"/>
              </a:lnSpc>
              <a:spcBef>
                <a:spcPts val="0"/>
              </a:spcBef>
              <a:spcAft>
                <a:spcPts val="0"/>
              </a:spcAft>
              <a:buClr>
                <a:schemeClr val="dk1"/>
              </a:buClr>
              <a:buSzPts val="2400"/>
              <a:buFont typeface="Times New Roman"/>
              <a:buChar char="❏"/>
            </a:pPr>
            <a:r>
              <a:rPr lang="de" sz="2400" i="1">
                <a:solidFill>
                  <a:schemeClr val="dk1"/>
                </a:solidFill>
                <a:latin typeface="Times New Roman"/>
                <a:ea typeface="Times New Roman"/>
                <a:cs typeface="Times New Roman"/>
                <a:sym typeface="Times New Roman"/>
              </a:rPr>
              <a:t>хиралды көміртегіні табу; </a:t>
            </a:r>
            <a:endParaRPr sz="2400" i="1">
              <a:solidFill>
                <a:schemeClr val="dk1"/>
              </a:solidFill>
              <a:latin typeface="Times New Roman"/>
              <a:ea typeface="Times New Roman"/>
              <a:cs typeface="Times New Roman"/>
              <a:sym typeface="Times New Roman"/>
            </a:endParaRPr>
          </a:p>
          <a:p>
            <a:pPr marL="457200" lvl="0" indent="-381000" algn="just" rtl="0">
              <a:lnSpc>
                <a:spcPct val="100000"/>
              </a:lnSpc>
              <a:spcBef>
                <a:spcPts val="0"/>
              </a:spcBef>
              <a:spcAft>
                <a:spcPts val="0"/>
              </a:spcAft>
              <a:buClr>
                <a:schemeClr val="dk1"/>
              </a:buClr>
              <a:buSzPts val="2400"/>
              <a:buFont typeface="Times New Roman"/>
              <a:buChar char="❏"/>
            </a:pPr>
            <a:r>
              <a:rPr lang="de" sz="2400" i="1">
                <a:solidFill>
                  <a:schemeClr val="dk1"/>
                </a:solidFill>
                <a:latin typeface="Times New Roman"/>
                <a:ea typeface="Times New Roman"/>
                <a:cs typeface="Times New Roman"/>
                <a:sym typeface="Times New Roman"/>
              </a:rPr>
              <a:t>хиралды және ахиралды молекулаларын ажырату; </a:t>
            </a:r>
            <a:endParaRPr sz="2400" i="1">
              <a:solidFill>
                <a:schemeClr val="dk1"/>
              </a:solidFill>
              <a:latin typeface="Times New Roman"/>
              <a:ea typeface="Times New Roman"/>
              <a:cs typeface="Times New Roman"/>
              <a:sym typeface="Times New Roman"/>
            </a:endParaRPr>
          </a:p>
          <a:p>
            <a:pPr marL="457200" lvl="0" indent="-381000" algn="just" rtl="0">
              <a:lnSpc>
                <a:spcPct val="100000"/>
              </a:lnSpc>
              <a:spcBef>
                <a:spcPts val="0"/>
              </a:spcBef>
              <a:spcAft>
                <a:spcPts val="0"/>
              </a:spcAft>
              <a:buClr>
                <a:schemeClr val="dk1"/>
              </a:buClr>
              <a:buSzPts val="2400"/>
              <a:buFont typeface="Times New Roman"/>
              <a:buChar char="❏"/>
            </a:pPr>
            <a:r>
              <a:rPr lang="de" sz="2400" i="1">
                <a:solidFill>
                  <a:schemeClr val="dk1"/>
                </a:solidFill>
                <a:latin typeface="Times New Roman"/>
                <a:ea typeface="Times New Roman"/>
                <a:cs typeface="Times New Roman"/>
                <a:sym typeface="Times New Roman"/>
              </a:rPr>
              <a:t>молекуладағы стерео-орталықтарды анықтау және конфигурацияны R немесе S ретінде айқындау; </a:t>
            </a:r>
            <a:endParaRPr sz="2400" i="1">
              <a:solidFill>
                <a:schemeClr val="dk1"/>
              </a:solidFill>
              <a:latin typeface="Times New Roman"/>
              <a:ea typeface="Times New Roman"/>
              <a:cs typeface="Times New Roman"/>
              <a:sym typeface="Times New Roman"/>
            </a:endParaRPr>
          </a:p>
          <a:p>
            <a:pPr marL="457200" lvl="0" indent="-381000" algn="just" rtl="0">
              <a:lnSpc>
                <a:spcPct val="100000"/>
              </a:lnSpc>
              <a:spcBef>
                <a:spcPts val="0"/>
              </a:spcBef>
              <a:spcAft>
                <a:spcPts val="0"/>
              </a:spcAft>
              <a:buClr>
                <a:schemeClr val="dk1"/>
              </a:buClr>
              <a:buSzPts val="2400"/>
              <a:buFont typeface="Times New Roman"/>
              <a:buChar char="❏"/>
            </a:pPr>
            <a:r>
              <a:rPr lang="de" sz="2400" i="1">
                <a:solidFill>
                  <a:schemeClr val="dk1"/>
                </a:solidFill>
                <a:latin typeface="Times New Roman"/>
                <a:ea typeface="Times New Roman"/>
                <a:cs typeface="Times New Roman"/>
                <a:sym typeface="Times New Roman"/>
              </a:rPr>
              <a:t>энантиомерлер мен олардың арнайы айналуы арасындағы қатынастарды білу.</a:t>
            </a:r>
            <a:endParaRPr sz="2400" i="1">
              <a:solidFill>
                <a:schemeClr val="dk1"/>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2800"/>
              <a:buNone/>
            </a:pPr>
            <a:endParaRPr sz="2400">
              <a:solidFill>
                <a:schemeClr val="dk1"/>
              </a:solidFill>
            </a:endParaRPr>
          </a:p>
          <a:p>
            <a:pPr marL="0" lvl="0" indent="0" algn="just" rtl="0">
              <a:lnSpc>
                <a:spcPct val="100000"/>
              </a:lnSpc>
              <a:spcBef>
                <a:spcPts val="0"/>
              </a:spcBef>
              <a:spcAft>
                <a:spcPts val="0"/>
              </a:spcAft>
              <a:buSzPts val="2800"/>
              <a:buNone/>
            </a:pPr>
            <a:endParaRPr sz="2400">
              <a:solidFill>
                <a:schemeClr val="dk1"/>
              </a:solidFill>
            </a:endParaRPr>
          </a:p>
        </p:txBody>
      </p:sp>
      <p:sp>
        <p:nvSpPr>
          <p:cNvPr id="112" name="Google Shape;112;p27"/>
          <p:cNvSpPr txBox="1">
            <a:spLocks noGrp="1"/>
          </p:cNvSpPr>
          <p:nvPr>
            <p:ph type="ctrTitle"/>
          </p:nvPr>
        </p:nvSpPr>
        <p:spPr>
          <a:xfrm>
            <a:off x="165775" y="81475"/>
            <a:ext cx="8520600" cy="5100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Clr>
                <a:schemeClr val="dk1"/>
              </a:buClr>
              <a:buSzPts val="1100"/>
              <a:buFont typeface="Arial"/>
              <a:buNone/>
            </a:pPr>
            <a:r>
              <a:rPr lang="de" sz="2400" b="1">
                <a:latin typeface="Book Antiqua"/>
                <a:ea typeface="Book Antiqua"/>
                <a:cs typeface="Book Antiqua"/>
                <a:sym typeface="Book Antiqua"/>
              </a:rPr>
              <a:t>Лекция соңында сіз келесі мәліметтерді игере аласыз:</a:t>
            </a:r>
            <a:endParaRPr sz="3200"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8"/>
          <p:cNvSpPr txBox="1">
            <a:spLocks noGrp="1"/>
          </p:cNvSpPr>
          <p:nvPr>
            <p:ph type="ctrTitle"/>
          </p:nvPr>
        </p:nvSpPr>
        <p:spPr>
          <a:xfrm>
            <a:off x="311700" y="365150"/>
            <a:ext cx="8520600" cy="101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de" sz="2800"/>
              <a:t>Әдебиет</a:t>
            </a:r>
            <a:endParaRPr/>
          </a:p>
        </p:txBody>
      </p:sp>
      <p:sp>
        <p:nvSpPr>
          <p:cNvPr id="118" name="Google Shape;118;p28"/>
          <p:cNvSpPr txBox="1">
            <a:spLocks noGrp="1"/>
          </p:cNvSpPr>
          <p:nvPr>
            <p:ph type="subTitle" idx="1"/>
          </p:nvPr>
        </p:nvSpPr>
        <p:spPr>
          <a:xfrm>
            <a:off x="311700" y="1442875"/>
            <a:ext cx="8176500" cy="3012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600">
              <a:solidFill>
                <a:schemeClr val="dk1"/>
              </a:solidFill>
            </a:endParaRPr>
          </a:p>
          <a:p>
            <a:pPr marL="457200" lvl="0" indent="-330200" algn="just" rtl="0">
              <a:lnSpc>
                <a:spcPct val="115000"/>
              </a:lnSpc>
              <a:spcBef>
                <a:spcPts val="0"/>
              </a:spcBef>
              <a:spcAft>
                <a:spcPts val="0"/>
              </a:spcAft>
              <a:buClr>
                <a:schemeClr val="dk1"/>
              </a:buClr>
              <a:buSzPts val="1600"/>
              <a:buAutoNum type="arabicPeriod"/>
            </a:pPr>
            <a:r>
              <a:rPr lang="de" sz="1600">
                <a:solidFill>
                  <a:schemeClr val="dk1"/>
                </a:solidFill>
              </a:rPr>
              <a:t>Organic Chemistry. International student version. 10ed. T.w.Graham Solomons, Craig. B. Fryhle., pp. 502-585</a:t>
            </a:r>
            <a:endParaRPr sz="1600">
              <a:solidFill>
                <a:schemeClr val="dk1"/>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Естеріңізге сала кетейік: изомерлер түрлері</a:t>
            </a:r>
            <a:endParaRPr/>
          </a:p>
        </p:txBody>
      </p:sp>
      <p:pic>
        <p:nvPicPr>
          <p:cNvPr id="124" name="Google Shape;124;p29"/>
          <p:cNvPicPr preferRelativeResize="0"/>
          <p:nvPr/>
        </p:nvPicPr>
        <p:blipFill rotWithShape="1">
          <a:blip r:embed="rId3">
            <a:alphaModFix/>
          </a:blip>
          <a:srcRect/>
          <a:stretch/>
        </p:blipFill>
        <p:spPr>
          <a:xfrm>
            <a:off x="1438275" y="572700"/>
            <a:ext cx="7169778" cy="452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25155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i="1"/>
              <a:t>E-Z және цис-транс изомерлер</a:t>
            </a:r>
            <a:endParaRPr/>
          </a:p>
        </p:txBody>
      </p:sp>
      <p:sp>
        <p:nvSpPr>
          <p:cNvPr id="130" name="Google Shape;130;p30"/>
          <p:cNvSpPr txBox="1">
            <a:spLocks noGrp="1"/>
          </p:cNvSpPr>
          <p:nvPr>
            <p:ph type="body" idx="1"/>
          </p:nvPr>
        </p:nvSpPr>
        <p:spPr>
          <a:xfrm>
            <a:off x="4640950" y="2827425"/>
            <a:ext cx="4380900" cy="102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a:t>Неміс:</a:t>
            </a:r>
            <a:endParaRPr/>
          </a:p>
          <a:p>
            <a:pPr marL="0" lvl="0" indent="0" algn="l" rtl="0">
              <a:lnSpc>
                <a:spcPct val="100000"/>
              </a:lnSpc>
              <a:spcBef>
                <a:spcPts val="0"/>
              </a:spcBef>
              <a:spcAft>
                <a:spcPts val="0"/>
              </a:spcAft>
              <a:buClr>
                <a:schemeClr val="dk1"/>
              </a:buClr>
              <a:buSzPts val="1100"/>
              <a:buFont typeface="Arial"/>
              <a:buNone/>
            </a:pPr>
            <a:r>
              <a:rPr lang="de"/>
              <a:t>E - "entgegen" - " қарама-қарсы»</a:t>
            </a:r>
            <a:endParaRPr/>
          </a:p>
          <a:p>
            <a:pPr marL="0" lvl="0" indent="0" algn="l" rtl="0">
              <a:lnSpc>
                <a:spcPct val="100000"/>
              </a:lnSpc>
              <a:spcBef>
                <a:spcPts val="0"/>
              </a:spcBef>
              <a:spcAft>
                <a:spcPts val="0"/>
              </a:spcAft>
              <a:buClr>
                <a:schemeClr val="dk1"/>
              </a:buClr>
              <a:buSzPts val="1100"/>
              <a:buFont typeface="Arial"/>
              <a:buNone/>
            </a:pPr>
            <a:r>
              <a:rPr lang="de"/>
              <a:t>Z - "зусаммен" - " бірге»</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de"/>
              <a:t> және цис-транс изомерлер</a:t>
            </a:r>
            <a:endParaRPr/>
          </a:p>
          <a:p>
            <a:pPr marL="0" lvl="0" indent="0" algn="l" rtl="0">
              <a:lnSpc>
                <a:spcPct val="100000"/>
              </a:lnSpc>
              <a:spcBef>
                <a:spcPts val="0"/>
              </a:spcBef>
              <a:spcAft>
                <a:spcPts val="0"/>
              </a:spcAft>
              <a:buSzPts val="1800"/>
              <a:buNone/>
            </a:pPr>
            <a:endParaRPr/>
          </a:p>
        </p:txBody>
      </p:sp>
      <p:pic>
        <p:nvPicPr>
          <p:cNvPr id="131" name="Google Shape;131;p30"/>
          <p:cNvPicPr preferRelativeResize="0"/>
          <p:nvPr/>
        </p:nvPicPr>
        <p:blipFill rotWithShape="1">
          <a:blip r:embed="rId3">
            <a:alphaModFix/>
          </a:blip>
          <a:srcRect/>
          <a:stretch/>
        </p:blipFill>
        <p:spPr>
          <a:xfrm>
            <a:off x="97375" y="643275"/>
            <a:ext cx="3897806" cy="1922350"/>
          </a:xfrm>
          <a:prstGeom prst="rect">
            <a:avLst/>
          </a:prstGeom>
          <a:noFill/>
          <a:ln>
            <a:noFill/>
          </a:ln>
        </p:spPr>
      </p:pic>
      <p:pic>
        <p:nvPicPr>
          <p:cNvPr id="132" name="Google Shape;132;p30"/>
          <p:cNvPicPr preferRelativeResize="0"/>
          <p:nvPr/>
        </p:nvPicPr>
        <p:blipFill rotWithShape="1">
          <a:blip r:embed="rId4">
            <a:alphaModFix/>
          </a:blip>
          <a:srcRect/>
          <a:stretch/>
        </p:blipFill>
        <p:spPr>
          <a:xfrm>
            <a:off x="4828950" y="643274"/>
            <a:ext cx="4315050" cy="2053548"/>
          </a:xfrm>
          <a:prstGeom prst="rect">
            <a:avLst/>
          </a:prstGeom>
          <a:noFill/>
          <a:ln>
            <a:noFill/>
          </a:ln>
        </p:spPr>
      </p:pic>
      <p:sp>
        <p:nvSpPr>
          <p:cNvPr id="133" name="Google Shape;133;p30"/>
          <p:cNvSpPr txBox="1">
            <a:spLocks noGrp="1"/>
          </p:cNvSpPr>
          <p:nvPr>
            <p:ph type="body" idx="1"/>
          </p:nvPr>
        </p:nvSpPr>
        <p:spPr>
          <a:xfrm>
            <a:off x="97425" y="3940650"/>
            <a:ext cx="411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b="1" i="1">
                <a:solidFill>
                  <a:schemeClr val="dk1"/>
                </a:solidFill>
              </a:rPr>
              <a:t>цис-транс: тек салыстырмалы стереохимияны сипаттайды</a:t>
            </a:r>
            <a:endParaRPr b="1"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 b="1" i="1">
                <a:solidFill>
                  <a:schemeClr val="dk1"/>
                </a:solidFill>
              </a:rPr>
              <a:t>- Z және цис-транс изомерлер</a:t>
            </a:r>
            <a:endParaRPr b="1" i="1">
              <a:solidFill>
                <a:schemeClr val="dk1"/>
              </a:solidFill>
            </a:endParaRPr>
          </a:p>
          <a:p>
            <a:pPr marL="0" lvl="0" indent="0" algn="l" rtl="0">
              <a:lnSpc>
                <a:spcPct val="100000"/>
              </a:lnSpc>
              <a:spcBef>
                <a:spcPts val="0"/>
              </a:spcBef>
              <a:spcAft>
                <a:spcPts val="0"/>
              </a:spcAft>
              <a:buSzPts val="1800"/>
              <a:buNone/>
            </a:pPr>
            <a:endParaRPr b="1" i="1">
              <a:solidFill>
                <a:schemeClr val="dk1"/>
              </a:solidFill>
            </a:endParaRPr>
          </a:p>
        </p:txBody>
      </p:sp>
      <p:sp>
        <p:nvSpPr>
          <p:cNvPr id="134" name="Google Shape;134;p30"/>
          <p:cNvSpPr txBox="1"/>
          <p:nvPr/>
        </p:nvSpPr>
        <p:spPr>
          <a:xfrm>
            <a:off x="4515100" y="3857025"/>
            <a:ext cx="4632600" cy="9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 sz="1800" b="1" i="0" u="none" strike="noStrike" cap="none">
                <a:solidFill>
                  <a:srgbClr val="222222"/>
                </a:solidFill>
                <a:highlight>
                  <a:srgbClr val="FFFFFF"/>
                </a:highlight>
                <a:latin typeface="Arial"/>
                <a:ea typeface="Arial"/>
                <a:cs typeface="Arial"/>
                <a:sym typeface="Arial"/>
              </a:rPr>
              <a:t>EZ: абсолютті стереохимияны сипаттайды (2, 3 немесе 4 орынбасары бар қос байланыстарды сипаттау үшін пайдаланылуы мүмкін)</a:t>
            </a: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de" sz="1800" b="1" i="0" u="none" strike="noStrike" cap="none">
                <a:solidFill>
                  <a:srgbClr val="222222"/>
                </a:solidFill>
                <a:highlight>
                  <a:srgbClr val="FFFFFF"/>
                </a:highlight>
                <a:latin typeface="Arial"/>
                <a:ea typeface="Arial"/>
                <a:cs typeface="Arial"/>
                <a:sym typeface="Arial"/>
              </a:rPr>
              <a:t>цис-транс изомерлер</a:t>
            </a:r>
            <a:endParaRPr sz="18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222222"/>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252175"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de"/>
              <a:t>Энантиомерлер және хралдық</a:t>
            </a:r>
            <a:endParaRPr/>
          </a:p>
          <a:p>
            <a:pPr marL="0" lvl="0" indent="0" algn="ctr" rtl="0">
              <a:lnSpc>
                <a:spcPct val="100000"/>
              </a:lnSpc>
              <a:spcBef>
                <a:spcPts val="0"/>
              </a:spcBef>
              <a:spcAft>
                <a:spcPts val="0"/>
              </a:spcAft>
              <a:buSzPts val="2800"/>
              <a:buNone/>
            </a:pPr>
            <a:endParaRPr/>
          </a:p>
        </p:txBody>
      </p:sp>
      <p:pic>
        <p:nvPicPr>
          <p:cNvPr id="140" name="Google Shape;140;p31"/>
          <p:cNvPicPr preferRelativeResize="0"/>
          <p:nvPr/>
        </p:nvPicPr>
        <p:blipFill rotWithShape="1">
          <a:blip r:embed="rId3">
            <a:alphaModFix/>
          </a:blip>
          <a:srcRect l="12525" t="31020"/>
          <a:stretch/>
        </p:blipFill>
        <p:spPr>
          <a:xfrm>
            <a:off x="181350" y="1355857"/>
            <a:ext cx="4909251" cy="2906592"/>
          </a:xfrm>
          <a:prstGeom prst="rect">
            <a:avLst/>
          </a:prstGeom>
          <a:noFill/>
          <a:ln>
            <a:noFill/>
          </a:ln>
        </p:spPr>
      </p:pic>
      <p:pic>
        <p:nvPicPr>
          <p:cNvPr id="141" name="Google Shape;141;p31"/>
          <p:cNvPicPr preferRelativeResize="0"/>
          <p:nvPr/>
        </p:nvPicPr>
        <p:blipFill rotWithShape="1">
          <a:blip r:embed="rId4">
            <a:alphaModFix/>
          </a:blip>
          <a:srcRect/>
          <a:stretch/>
        </p:blipFill>
        <p:spPr>
          <a:xfrm>
            <a:off x="5090600" y="883000"/>
            <a:ext cx="4053400" cy="37764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Асимметриялық көміртек және стереоорталықтар</a:t>
            </a:r>
            <a:endParaRPr/>
          </a:p>
        </p:txBody>
      </p:sp>
      <p:pic>
        <p:nvPicPr>
          <p:cNvPr id="147" name="Google Shape;147;p32"/>
          <p:cNvPicPr preferRelativeResize="0"/>
          <p:nvPr/>
        </p:nvPicPr>
        <p:blipFill rotWithShape="1">
          <a:blip r:embed="rId3">
            <a:alphaModFix/>
          </a:blip>
          <a:srcRect/>
          <a:stretch/>
        </p:blipFill>
        <p:spPr>
          <a:xfrm>
            <a:off x="-42075" y="654725"/>
            <a:ext cx="2765875" cy="1606725"/>
          </a:xfrm>
          <a:prstGeom prst="rect">
            <a:avLst/>
          </a:prstGeom>
          <a:noFill/>
          <a:ln>
            <a:noFill/>
          </a:ln>
        </p:spPr>
      </p:pic>
      <p:pic>
        <p:nvPicPr>
          <p:cNvPr id="148" name="Google Shape;148;p32"/>
          <p:cNvPicPr preferRelativeResize="0"/>
          <p:nvPr/>
        </p:nvPicPr>
        <p:blipFill rotWithShape="1">
          <a:blip r:embed="rId4">
            <a:alphaModFix/>
          </a:blip>
          <a:srcRect/>
          <a:stretch/>
        </p:blipFill>
        <p:spPr>
          <a:xfrm>
            <a:off x="5917525" y="875175"/>
            <a:ext cx="3226475" cy="3649876"/>
          </a:xfrm>
          <a:prstGeom prst="rect">
            <a:avLst/>
          </a:prstGeom>
          <a:noFill/>
          <a:ln>
            <a:noFill/>
          </a:ln>
        </p:spPr>
      </p:pic>
      <p:cxnSp>
        <p:nvCxnSpPr>
          <p:cNvPr id="149" name="Google Shape;149;p32"/>
          <p:cNvCxnSpPr/>
          <p:nvPr/>
        </p:nvCxnSpPr>
        <p:spPr>
          <a:xfrm>
            <a:off x="531725" y="2324500"/>
            <a:ext cx="913200" cy="1504200"/>
          </a:xfrm>
          <a:prstGeom prst="straightConnector1">
            <a:avLst/>
          </a:prstGeom>
          <a:noFill/>
          <a:ln w="28575" cap="flat" cmpd="sng">
            <a:solidFill>
              <a:schemeClr val="dk2"/>
            </a:solidFill>
            <a:prstDash val="solid"/>
            <a:round/>
            <a:headEnd type="none" w="sm" len="sm"/>
            <a:tailEnd type="triangle" w="med" len="med"/>
          </a:ln>
        </p:spPr>
      </p:cxnSp>
      <p:cxnSp>
        <p:nvCxnSpPr>
          <p:cNvPr id="150" name="Google Shape;150;p32"/>
          <p:cNvCxnSpPr>
            <a:stCxn id="147" idx="3"/>
            <a:endCxn id="151" idx="0"/>
          </p:cNvCxnSpPr>
          <p:nvPr/>
        </p:nvCxnSpPr>
        <p:spPr>
          <a:xfrm>
            <a:off x="2723800" y="1458088"/>
            <a:ext cx="1686300" cy="1113600"/>
          </a:xfrm>
          <a:prstGeom prst="straightConnector1">
            <a:avLst/>
          </a:prstGeom>
          <a:noFill/>
          <a:ln w="28575" cap="flat" cmpd="sng">
            <a:solidFill>
              <a:schemeClr val="dk2"/>
            </a:solidFill>
            <a:prstDash val="solid"/>
            <a:round/>
            <a:headEnd type="none" w="sm" len="sm"/>
            <a:tailEnd type="triangle" w="med" len="med"/>
          </a:ln>
        </p:spPr>
      </p:cxnSp>
      <p:pic>
        <p:nvPicPr>
          <p:cNvPr id="152" name="Google Shape;152;p32"/>
          <p:cNvPicPr preferRelativeResize="0"/>
          <p:nvPr/>
        </p:nvPicPr>
        <p:blipFill rotWithShape="1">
          <a:blip r:embed="rId5">
            <a:alphaModFix/>
          </a:blip>
          <a:srcRect/>
          <a:stretch/>
        </p:blipFill>
        <p:spPr>
          <a:xfrm>
            <a:off x="0" y="3828706"/>
            <a:ext cx="2902534" cy="1307600"/>
          </a:xfrm>
          <a:prstGeom prst="rect">
            <a:avLst/>
          </a:prstGeom>
          <a:noFill/>
          <a:ln>
            <a:noFill/>
          </a:ln>
        </p:spPr>
      </p:pic>
      <p:pic>
        <p:nvPicPr>
          <p:cNvPr id="151" name="Google Shape;151;p32"/>
          <p:cNvPicPr preferRelativeResize="0"/>
          <p:nvPr/>
        </p:nvPicPr>
        <p:blipFill rotWithShape="1">
          <a:blip r:embed="rId6">
            <a:alphaModFix/>
          </a:blip>
          <a:srcRect/>
          <a:stretch/>
        </p:blipFill>
        <p:spPr>
          <a:xfrm>
            <a:off x="3461962" y="2571750"/>
            <a:ext cx="1896120" cy="2571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p:nvPr/>
        </p:nvSpPr>
        <p:spPr>
          <a:xfrm>
            <a:off x="3164425" y="3361525"/>
            <a:ext cx="2720100" cy="117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3"/>
          <p:cNvSpPr txBox="1">
            <a:spLocks noGrp="1"/>
          </p:cNvSpPr>
          <p:nvPr>
            <p:ph type="title"/>
          </p:nvPr>
        </p:nvSpPr>
        <p:spPr>
          <a:xfrm>
            <a:off x="264175"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R, S - Номенклатура</a:t>
            </a:r>
            <a:endParaRPr/>
          </a:p>
        </p:txBody>
      </p:sp>
      <p:sp>
        <p:nvSpPr>
          <p:cNvPr id="159" name="Google Shape;159;p33"/>
          <p:cNvSpPr txBox="1">
            <a:spLocks noGrp="1"/>
          </p:cNvSpPr>
          <p:nvPr>
            <p:ph type="body" idx="1"/>
          </p:nvPr>
        </p:nvSpPr>
        <p:spPr>
          <a:xfrm>
            <a:off x="6925" y="4141800"/>
            <a:ext cx="3045900" cy="100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a:t>Latin:</a:t>
            </a:r>
            <a:endParaRPr/>
          </a:p>
          <a:p>
            <a:pPr marL="0" lvl="0" indent="0" algn="l" rtl="0">
              <a:lnSpc>
                <a:spcPct val="100000"/>
              </a:lnSpc>
              <a:spcBef>
                <a:spcPts val="0"/>
              </a:spcBef>
              <a:spcAft>
                <a:spcPts val="0"/>
              </a:spcAft>
              <a:buClr>
                <a:schemeClr val="dk1"/>
              </a:buClr>
              <a:buSzPts val="1100"/>
              <a:buFont typeface="Arial"/>
              <a:buNone/>
            </a:pPr>
            <a:r>
              <a:rPr lang="de"/>
              <a:t>R - “rectus” - ПРАВО</a:t>
            </a:r>
            <a:endParaRPr/>
          </a:p>
          <a:p>
            <a:pPr marL="0" lvl="0" indent="0" algn="l" rtl="0">
              <a:lnSpc>
                <a:spcPct val="100000"/>
              </a:lnSpc>
              <a:spcBef>
                <a:spcPts val="0"/>
              </a:spcBef>
              <a:spcAft>
                <a:spcPts val="0"/>
              </a:spcAft>
              <a:buSzPts val="1800"/>
              <a:buNone/>
            </a:pPr>
            <a:r>
              <a:rPr lang="de"/>
              <a:t>S - “sinister” - слева</a:t>
            </a:r>
            <a:endParaRPr b="1"/>
          </a:p>
        </p:txBody>
      </p:sp>
      <p:pic>
        <p:nvPicPr>
          <p:cNvPr id="160" name="Google Shape;160;p33"/>
          <p:cNvPicPr preferRelativeResize="0"/>
          <p:nvPr/>
        </p:nvPicPr>
        <p:blipFill rotWithShape="1">
          <a:blip r:embed="rId3">
            <a:alphaModFix/>
          </a:blip>
          <a:srcRect/>
          <a:stretch/>
        </p:blipFill>
        <p:spPr>
          <a:xfrm>
            <a:off x="0" y="526075"/>
            <a:ext cx="4920925" cy="2571575"/>
          </a:xfrm>
          <a:prstGeom prst="rect">
            <a:avLst/>
          </a:prstGeom>
          <a:noFill/>
          <a:ln>
            <a:noFill/>
          </a:ln>
        </p:spPr>
      </p:pic>
      <p:pic>
        <p:nvPicPr>
          <p:cNvPr id="161" name="Google Shape;161;p33"/>
          <p:cNvPicPr preferRelativeResize="0"/>
          <p:nvPr/>
        </p:nvPicPr>
        <p:blipFill rotWithShape="1">
          <a:blip r:embed="rId4">
            <a:alphaModFix/>
          </a:blip>
          <a:srcRect b="13673"/>
          <a:stretch/>
        </p:blipFill>
        <p:spPr>
          <a:xfrm>
            <a:off x="5320775" y="862800"/>
            <a:ext cx="3823225" cy="1898125"/>
          </a:xfrm>
          <a:prstGeom prst="rect">
            <a:avLst/>
          </a:prstGeom>
          <a:noFill/>
          <a:ln>
            <a:noFill/>
          </a:ln>
        </p:spPr>
      </p:pic>
      <p:sp>
        <p:nvSpPr>
          <p:cNvPr id="162" name="Google Shape;162;p33"/>
          <p:cNvSpPr txBox="1">
            <a:spLocks noGrp="1"/>
          </p:cNvSpPr>
          <p:nvPr>
            <p:ph type="body" idx="1"/>
          </p:nvPr>
        </p:nvSpPr>
        <p:spPr>
          <a:xfrm>
            <a:off x="3052863" y="3556775"/>
            <a:ext cx="2565900" cy="8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400"/>
              <a:t>Назначение приоритетов</a:t>
            </a:r>
            <a:endParaRPr sz="1400"/>
          </a:p>
          <a:p>
            <a:pPr marL="0" lvl="0" indent="0" algn="l" rtl="0">
              <a:lnSpc>
                <a:spcPct val="100000"/>
              </a:lnSpc>
              <a:spcBef>
                <a:spcPts val="0"/>
              </a:spcBef>
              <a:spcAft>
                <a:spcPts val="0"/>
              </a:spcAft>
              <a:buClr>
                <a:schemeClr val="dk1"/>
              </a:buClr>
              <a:buSzPts val="1100"/>
              <a:buFont typeface="Arial"/>
              <a:buNone/>
            </a:pPr>
            <a:r>
              <a:rPr lang="de" sz="1400"/>
              <a:t>(правила последовательности):</a:t>
            </a:r>
            <a:endParaRPr sz="1400"/>
          </a:p>
          <a:p>
            <a:pPr marL="0" lvl="0" indent="0" algn="l" rtl="0">
              <a:lnSpc>
                <a:spcPct val="100000"/>
              </a:lnSpc>
              <a:spcBef>
                <a:spcPts val="0"/>
              </a:spcBef>
              <a:spcAft>
                <a:spcPts val="0"/>
              </a:spcAft>
              <a:buSzPts val="1800"/>
              <a:buNone/>
            </a:pPr>
            <a:endParaRPr sz="1400"/>
          </a:p>
        </p:txBody>
      </p:sp>
      <p:sp>
        <p:nvSpPr>
          <p:cNvPr id="163" name="Google Shape;163;p33"/>
          <p:cNvSpPr/>
          <p:nvPr/>
        </p:nvSpPr>
        <p:spPr>
          <a:xfrm>
            <a:off x="6473900" y="3009625"/>
            <a:ext cx="2670000" cy="1527900"/>
          </a:xfrm>
          <a:prstGeom prst="rtTriangl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3"/>
          <p:cNvSpPr txBox="1"/>
          <p:nvPr/>
        </p:nvSpPr>
        <p:spPr>
          <a:xfrm>
            <a:off x="6343225" y="4071625"/>
            <a:ext cx="2292600" cy="46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 sz="1800" b="1" i="0" u="none" strike="noStrike" cap="none" baseline="30000">
                <a:solidFill>
                  <a:schemeClr val="dk1"/>
                </a:solidFill>
                <a:latin typeface="Arial"/>
                <a:ea typeface="Arial"/>
                <a:cs typeface="Arial"/>
                <a:sym typeface="Arial"/>
              </a:rPr>
              <a:t>53</a:t>
            </a:r>
            <a:r>
              <a:rPr lang="de" sz="1800" b="1" i="0" u="none" strike="noStrike" cap="none">
                <a:solidFill>
                  <a:schemeClr val="dk1"/>
                </a:solidFill>
                <a:latin typeface="Arial"/>
                <a:ea typeface="Arial"/>
                <a:cs typeface="Arial"/>
                <a:sym typeface="Arial"/>
              </a:rPr>
              <a:t>I &gt; </a:t>
            </a:r>
            <a:r>
              <a:rPr lang="de" sz="1800" b="1" i="0" u="none" strike="noStrike" cap="none" baseline="30000">
                <a:solidFill>
                  <a:schemeClr val="dk1"/>
                </a:solidFill>
                <a:latin typeface="Arial"/>
                <a:ea typeface="Arial"/>
                <a:cs typeface="Arial"/>
                <a:sym typeface="Arial"/>
              </a:rPr>
              <a:t>35</a:t>
            </a:r>
            <a:r>
              <a:rPr lang="de" sz="1800" b="1" i="0" u="none" strike="noStrike" cap="none">
                <a:solidFill>
                  <a:schemeClr val="dk1"/>
                </a:solidFill>
                <a:latin typeface="Arial"/>
                <a:ea typeface="Arial"/>
                <a:cs typeface="Arial"/>
                <a:sym typeface="Arial"/>
              </a:rPr>
              <a:t>Br &gt; </a:t>
            </a:r>
            <a:r>
              <a:rPr lang="de" sz="1800" b="1" i="0" u="none" strike="noStrike" cap="none" baseline="30000">
                <a:solidFill>
                  <a:schemeClr val="dk1"/>
                </a:solidFill>
                <a:latin typeface="Arial"/>
                <a:ea typeface="Arial"/>
                <a:cs typeface="Arial"/>
                <a:sym typeface="Arial"/>
              </a:rPr>
              <a:t>17</a:t>
            </a:r>
            <a:r>
              <a:rPr lang="de" sz="1800" b="1" i="0" u="none" strike="noStrike" cap="none">
                <a:solidFill>
                  <a:schemeClr val="dk1"/>
                </a:solidFill>
                <a:latin typeface="Arial"/>
                <a:ea typeface="Arial"/>
                <a:cs typeface="Arial"/>
                <a:sym typeface="Arial"/>
              </a:rPr>
              <a:t>Cl &gt; </a:t>
            </a:r>
            <a:r>
              <a:rPr lang="de" sz="1800" b="1" i="0" u="none" strike="noStrike" cap="none" baseline="30000">
                <a:solidFill>
                  <a:schemeClr val="dk1"/>
                </a:solidFill>
                <a:latin typeface="Arial"/>
                <a:ea typeface="Arial"/>
                <a:cs typeface="Arial"/>
                <a:sym typeface="Arial"/>
              </a:rPr>
              <a:t>9</a:t>
            </a:r>
            <a:r>
              <a:rPr lang="de" sz="1800" b="1" i="0" u="none" strike="noStrike" cap="none">
                <a:solidFill>
                  <a:schemeClr val="dk1"/>
                </a:solidFill>
                <a:latin typeface="Arial"/>
                <a:ea typeface="Arial"/>
                <a:cs typeface="Arial"/>
                <a:sym typeface="Arial"/>
              </a:rPr>
              <a:t>F</a:t>
            </a:r>
            <a:endParaRPr sz="1800" b="1" i="0" u="none" strike="noStrike" cap="none">
              <a:solidFill>
                <a:schemeClr val="dk1"/>
              </a:solidFill>
              <a:latin typeface="Arial"/>
              <a:ea typeface="Arial"/>
              <a:cs typeface="Arial"/>
              <a:sym typeface="Arial"/>
            </a:endParaRPr>
          </a:p>
        </p:txBody>
      </p:sp>
      <p:cxnSp>
        <p:nvCxnSpPr>
          <p:cNvPr id="165" name="Google Shape;165;p33"/>
          <p:cNvCxnSpPr/>
          <p:nvPr/>
        </p:nvCxnSpPr>
        <p:spPr>
          <a:xfrm rot="10800000">
            <a:off x="6652200" y="4958375"/>
            <a:ext cx="2399400" cy="12000"/>
          </a:xfrm>
          <a:prstGeom prst="straightConnector1">
            <a:avLst/>
          </a:prstGeom>
          <a:noFill/>
          <a:ln w="9525" cap="flat" cmpd="sng">
            <a:solidFill>
              <a:schemeClr val="dk2"/>
            </a:solidFill>
            <a:prstDash val="solid"/>
            <a:round/>
            <a:headEnd type="none" w="sm" len="sm"/>
            <a:tailEnd type="triangle" w="med" len="med"/>
          </a:ln>
        </p:spPr>
      </p:cxnSp>
      <p:cxnSp>
        <p:nvCxnSpPr>
          <p:cNvPr id="166" name="Google Shape;166;p33"/>
          <p:cNvCxnSpPr/>
          <p:nvPr/>
        </p:nvCxnSpPr>
        <p:spPr>
          <a:xfrm rot="10800000">
            <a:off x="6295925" y="3141200"/>
            <a:ext cx="11700" cy="1805400"/>
          </a:xfrm>
          <a:prstGeom prst="straightConnector1">
            <a:avLst/>
          </a:prstGeom>
          <a:noFill/>
          <a:ln w="9525" cap="flat" cmpd="sng">
            <a:solidFill>
              <a:schemeClr val="dk2"/>
            </a:solidFill>
            <a:prstDash val="solid"/>
            <a:round/>
            <a:headEnd type="none" w="sm" len="sm"/>
            <a:tailEnd type="triangle" w="med" len="med"/>
          </a:ln>
        </p:spPr>
      </p:cxnSp>
      <p:sp>
        <p:nvSpPr>
          <p:cNvPr id="167" name="Google Shape;167;p33"/>
          <p:cNvSpPr txBox="1"/>
          <p:nvPr/>
        </p:nvSpPr>
        <p:spPr>
          <a:xfrm>
            <a:off x="5986875" y="3141175"/>
            <a:ext cx="204600" cy="28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Arial"/>
                <a:ea typeface="Arial"/>
                <a:cs typeface="Arial"/>
                <a:sym typeface="Arial"/>
              </a:rPr>
              <a:t>priority</a:t>
            </a:r>
            <a:endParaRPr sz="1400" b="0" i="0" u="none" strike="noStrike" cap="none">
              <a:solidFill>
                <a:srgbClr val="000000"/>
              </a:solidFill>
              <a:latin typeface="Arial"/>
              <a:ea typeface="Arial"/>
              <a:cs typeface="Arial"/>
              <a:sym typeface="Arial"/>
            </a:endParaRPr>
          </a:p>
        </p:txBody>
      </p:sp>
      <p:sp>
        <p:nvSpPr>
          <p:cNvPr id="168" name="Google Shape;168;p33"/>
          <p:cNvSpPr txBox="1"/>
          <p:nvPr/>
        </p:nvSpPr>
        <p:spPr>
          <a:xfrm>
            <a:off x="6652100" y="4593625"/>
            <a:ext cx="2332800" cy="28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Arial"/>
                <a:ea typeface="Arial"/>
                <a:cs typeface="Arial"/>
                <a:sym typeface="Arial"/>
              </a:rPr>
              <a:t>атомная масса</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Экран (16:9)</PresentationFormat>
  <Paragraphs>93</Paragraphs>
  <Slides>15</Slides>
  <Notes>15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15</vt:i4>
      </vt:variant>
    </vt:vector>
  </HeadingPairs>
  <TitlesOfParts>
    <vt:vector size="22" baseType="lpstr">
      <vt:lpstr>Times New Roman</vt:lpstr>
      <vt:lpstr>Georgia</vt:lpstr>
      <vt:lpstr>Arial</vt:lpstr>
      <vt:lpstr>Book Antiqua</vt:lpstr>
      <vt:lpstr>Calibri</vt:lpstr>
      <vt:lpstr>Simple Light</vt:lpstr>
      <vt:lpstr>Simple Light</vt:lpstr>
      <vt:lpstr>Стереохимия және хиралдық. </vt:lpstr>
      <vt:lpstr>Презентация PowerPoint</vt:lpstr>
      <vt:lpstr>Лекция соңында сіз келесі мәліметтерді игере аласыз:</vt:lpstr>
      <vt:lpstr>Әдебиет</vt:lpstr>
      <vt:lpstr>Естеріңізге сала кетейік: изомерлер түрлері</vt:lpstr>
      <vt:lpstr>E-Z және цис-транс изомерлер</vt:lpstr>
      <vt:lpstr>Энантиомерлер және хралдық </vt:lpstr>
      <vt:lpstr>Асимметриялық көміртек және стереоорталықтар</vt:lpstr>
      <vt:lpstr>R, S - Номенклатура</vt:lpstr>
      <vt:lpstr>Диастереомерлер</vt:lpstr>
      <vt:lpstr>Оптикалық белсенділік</vt:lpstr>
      <vt:lpstr>Оптикалық белсенділік </vt:lpstr>
      <vt:lpstr>Энантиомерлік рұқсат</vt:lpstr>
      <vt:lpstr>Стереоизомерлердің маңыздылығы</vt:lpstr>
      <vt:lpstr>Стереоизомерлердің маңыздылығы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Стереохимия және хиралдық. </dc:title>
  <dc:creator>Lenovo</dc:creator>
  <cp:lastModifiedBy>Пользователь Windows</cp:lastModifiedBy>
  <cp:revision>1</cp:revision>
  <dcterms:modified xsi:type="dcterms:W3CDTF">2019-10-05T02:42:59Z</dcterms:modified>
</cp:coreProperties>
</file>